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1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05C7-C60D-DBD1-D7C4-FB68D41A8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CD0A2-3FC4-7234-EBFF-57C2CFC10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66868-41E2-4E36-0D14-1CAE103A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0FB94-253C-2B54-C76F-4C596E41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22FD1-2A5C-0A69-2E50-A5A69699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1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C05A-DD33-025E-44B4-E7C6D753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453D7-C67F-C14C-6FF6-3ADDC8967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D7E7E-F95F-5CA4-6B67-CA2E693E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E90F1-3B3A-609B-8FE7-D7C98566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4DAB3-5028-BCAC-4545-10A60490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19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7DA97-8371-6692-CD02-E8B8617F8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682C5-A12A-A220-6657-E7F8C120E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E22F1-20A8-897E-A1C7-C9A71113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4CCF3-15DF-8170-D1CF-83B4025C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F33A2-F183-A15A-9E58-5D8EC6BE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02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B678-ABE0-6840-B59F-7920CF2A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5949-3F72-D413-C4EF-06A7D125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81696-3071-4732-C2E5-ACE6C6BB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9699A-3E87-4B6E-8377-B416DDBB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C3EDB-EAA9-AB17-380A-C4F8C1EF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87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B9A5-2A3B-9413-DA84-8F070B6A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E3766-37EA-0CA3-5056-B8EFA278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FA8E9-B9E0-D0CA-6F33-9E3F6E62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B4F3-40E7-886A-398F-66CC6C81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1B0C1-E000-AA76-77FA-F7D9A8D2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12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1BD9-4C65-B0C0-E403-1188013D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D645-93FB-FFC2-92BB-820CD5EFE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C15F3-DBBD-A806-2EC4-505272B7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3C89B-7F38-EDBC-7BB2-73845C56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AD6A0-1DDA-9085-7649-AF19791A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9CDB4-3DDD-B10E-45C3-E5A495A7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28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774C-FF16-939C-4032-EE4EA871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F33BC-3599-247C-4B21-451D468C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52FE0-899D-605E-57F6-6B4C2F463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D048A-B7BA-BD97-7CF7-11B2A04E6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F0308-27F8-E6F7-86B2-5D73B8F68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F81AB-5411-A4B1-ECCD-3DBD9BB0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0803C-59E2-12FD-AE11-D5CF8383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26BED-1B31-7471-A0D6-B8444F25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42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0673-C865-4769-C2F9-29004690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AC69C-8212-2C04-A520-F8BD313F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8390D-40CC-A5B3-0600-CA5C0B44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E8670-674A-3818-53F2-B9F2869D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1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F80EF-BC02-3A69-9D82-A0CD2530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D62DA-EF02-521F-FF1D-CDA00EEB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8B477-B68C-7347-E7EA-DA69C8B9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9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4A51-E9DD-AE21-3622-C0D628DC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1507-E5D2-E0F8-756C-F11CBBA1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C5ACE-226E-517D-5687-9179F97DF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BFF51-CEA7-2BBD-4AB6-CB27D2FD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45C7F-B195-D97E-AF54-C31BA70D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EB6C-4675-A2FF-9621-68FC2B26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31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5FBE-DCCE-04D6-A55B-FC663BBBA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38B78-6D19-76FA-6E12-639321160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DF96-6C04-58F3-0548-5ED3F92B7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0D8E2-AEBB-E927-FF2F-F71BC72C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94B26-664A-7FA8-C6A1-9840457B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52321-A7C9-EBF4-31C8-A286FF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06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86A84-BBFC-F80B-9324-D502E3A6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BB18C-481D-DF59-0E87-822E1A72C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037E5-977F-ABB1-25A1-A36691F15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326824-E302-416E-8EEC-2ED97925D8CC}" type="datetimeFigureOut">
              <a:rPr lang="en-AU" smtClean="0"/>
              <a:t>12/06/2025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BDF46-94ED-723F-8515-81F52808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1C78-5C13-7371-E125-D9D0838B5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1F0F7F-23FD-4664-A77B-E067CA7DA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62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00BD1-AB4C-8F75-7532-912BC3ECFC77}"/>
              </a:ext>
            </a:extLst>
          </p:cNvPr>
          <p:cNvSpPr txBox="1"/>
          <p:nvPr/>
        </p:nvSpPr>
        <p:spPr>
          <a:xfrm>
            <a:off x="375083" y="1369109"/>
            <a:ext cx="6346151" cy="283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b="1" dirty="0">
                <a:effectLst/>
              </a:rPr>
              <a:t>Pharma Source Global</a:t>
            </a:r>
            <a:r>
              <a:rPr lang="en-US" dirty="0">
                <a:effectLst/>
              </a:rPr>
              <a:t> is an emerging pharmaceutical sourcing and </a:t>
            </a:r>
            <a:r>
              <a:rPr lang="en-US" b="1" dirty="0">
                <a:effectLst/>
              </a:rPr>
              <a:t>formulation company</a:t>
            </a:r>
            <a:r>
              <a:rPr lang="en-US" dirty="0">
                <a:effectLst/>
              </a:rPr>
              <a:t>, headquartered in </a:t>
            </a:r>
            <a:r>
              <a:rPr lang="en-US" b="1" dirty="0">
                <a:effectLst/>
              </a:rPr>
              <a:t>Brisbane, Australia</a:t>
            </a:r>
            <a:r>
              <a:rPr lang="en-US" dirty="0">
                <a:effectLst/>
              </a:rPr>
              <a:t>, with operational presence in India.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dirty="0">
                <a:effectLst/>
              </a:rPr>
              <a:t>We specialize in bridging high-quality pharmaceutical raw materials from compliant </a:t>
            </a:r>
            <a:r>
              <a:rPr lang="en-US" b="1" dirty="0">
                <a:effectLst/>
              </a:rPr>
              <a:t>Indian manufacturers</a:t>
            </a:r>
            <a:r>
              <a:rPr lang="en-US" dirty="0">
                <a:effectLst/>
              </a:rPr>
              <a:t> to </a:t>
            </a:r>
            <a:r>
              <a:rPr lang="en-US" b="1" dirty="0">
                <a:effectLst/>
              </a:rPr>
              <a:t>formulators</a:t>
            </a:r>
            <a:r>
              <a:rPr lang="en-US" dirty="0">
                <a:effectLst/>
              </a:rPr>
              <a:t> in Australia and New Zealand.</a:t>
            </a:r>
          </a:p>
        </p:txBody>
      </p:sp>
      <p:pic>
        <p:nvPicPr>
          <p:cNvPr id="17" name="Picture 16" descr="Capsules and pills inside a glass bowl">
            <a:extLst>
              <a:ext uri="{FF2B5EF4-FFF2-40B4-BE49-F238E27FC236}">
                <a16:creationId xmlns:a16="http://schemas.microsoft.com/office/drawing/2014/main" id="{BD0D86F8-5C46-18D5-934A-48D8636E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79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8E621-1C9F-AF57-1062-533AFA86D51B}"/>
              </a:ext>
            </a:extLst>
          </p:cNvPr>
          <p:cNvSpPr txBox="1"/>
          <p:nvPr/>
        </p:nvSpPr>
        <p:spPr>
          <a:xfrm>
            <a:off x="-3459249" y="86402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b="1" dirty="0">
                <a:effectLst/>
              </a:rPr>
              <a:t>Company Overview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723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35C1A1-EBF4-EB14-75C5-2808E5A9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0C122D-4DB3-1F7A-0812-FAE8D5CDED99}"/>
              </a:ext>
            </a:extLst>
          </p:cNvPr>
          <p:cNvSpPr txBox="1"/>
          <p:nvPr/>
        </p:nvSpPr>
        <p:spPr>
          <a:xfrm>
            <a:off x="-688221" y="259503"/>
            <a:ext cx="5449982" cy="68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Founders &amp; Leadership</a:t>
            </a:r>
            <a:endParaRPr lang="en-US" sz="24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3CDC24-807B-4481-A377-87FF8A1C6629}"/>
              </a:ext>
            </a:extLst>
          </p:cNvPr>
          <p:cNvSpPr txBox="1"/>
          <p:nvPr/>
        </p:nvSpPr>
        <p:spPr>
          <a:xfrm>
            <a:off x="2843735" y="1565771"/>
            <a:ext cx="7491756" cy="261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Founded by </a:t>
            </a: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Dr. Madhu Lakshmaiah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driven by his strategic vision, the company is operationally led by: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Mr. Mohan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Chief Operating Officer, based in Hyderabad, India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Mr. Manoj Kumar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Technology Director, based </a:t>
            </a:r>
            <a:r>
              <a:rPr lang="en-AU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Brisbane, Australia.</a:t>
            </a:r>
            <a:endParaRPr lang="en-A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combine agility with a strong focus on </a:t>
            </a: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regulatory compliance and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possess deep market insights into both Australia and India. We serve clients in the highly regulated and precision-driven pharmaceutical sector.</a:t>
            </a:r>
          </a:p>
        </p:txBody>
      </p:sp>
    </p:spTree>
    <p:extLst>
      <p:ext uri="{BB962C8B-B14F-4D97-AF65-F5344CB8AC3E}">
        <p14:creationId xmlns:p14="http://schemas.microsoft.com/office/powerpoint/2010/main" val="110656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DE88F-8E9E-FABB-6AE7-5755AFF00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Hands-on top of each other">
            <a:extLst>
              <a:ext uri="{FF2B5EF4-FFF2-40B4-BE49-F238E27FC236}">
                <a16:creationId xmlns:a16="http://schemas.microsoft.com/office/drawing/2014/main" id="{A5FBF0E4-1DE0-FDBB-6640-2EDFDAEFC1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222" r="1" b="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0B31A1-B081-6BE7-6803-115DA20357B4}"/>
              </a:ext>
            </a:extLst>
          </p:cNvPr>
          <p:cNvSpPr txBox="1"/>
          <p:nvPr/>
        </p:nvSpPr>
        <p:spPr>
          <a:xfrm>
            <a:off x="-3719945" y="386731"/>
            <a:ext cx="10515600" cy="138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</a:rPr>
              <a:t>Vision Statement</a:t>
            </a:r>
            <a:endParaRPr lang="en-US" sz="240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55A03-FDF4-96F7-840F-7596CA8A0766}"/>
              </a:ext>
            </a:extLst>
          </p:cNvPr>
          <p:cNvSpPr txBox="1"/>
          <p:nvPr/>
        </p:nvSpPr>
        <p:spPr>
          <a:xfrm>
            <a:off x="318654" y="2044024"/>
            <a:ext cx="6096000" cy="3046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Vision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build long-term sourcing partnerships, delivering high-quality pharmaceutical raw materials to Australia and New Zealand, while ensuring compliance, transparency, and growth.  </a:t>
            </a:r>
            <a:r>
              <a:rPr lang="en-AU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Providing Market Access, Formulations, Technical Support, and Mutually Beneficial Partnerships to aspiring Indian companies.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6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DDFFB-0DDC-9DFA-FD87-FD520E94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B5C3E-8DB1-1E04-D17D-27991EF8781F}"/>
              </a:ext>
            </a:extLst>
          </p:cNvPr>
          <p:cNvSpPr txBox="1"/>
          <p:nvPr/>
        </p:nvSpPr>
        <p:spPr>
          <a:xfrm>
            <a:off x="1143000" y="1676400"/>
            <a:ext cx="3810000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Regulatory &amp; Quality Framework</a:t>
            </a:r>
            <a:endParaRPr lang="en-US" sz="400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6050E-2C26-3632-704A-CFC0FB177827}"/>
              </a:ext>
            </a:extLst>
          </p:cNvPr>
          <p:cNvSpPr txBox="1"/>
          <p:nvPr/>
        </p:nvSpPr>
        <p:spPr>
          <a:xfrm>
            <a:off x="5181604" y="1676400"/>
            <a:ext cx="5638796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Supplier engagement based on </a:t>
            </a:r>
            <a:r>
              <a:rPr lang="en-US" sz="2200" b="1" dirty="0">
                <a:solidFill>
                  <a:schemeClr val="tx1">
                    <a:alpha val="55000"/>
                  </a:schemeClr>
                </a:solidFill>
                <a:effectLst/>
              </a:rPr>
              <a:t>GMP/ISO</a:t>
            </a: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 and </a:t>
            </a:r>
            <a:r>
              <a:rPr lang="en-US" sz="2200" b="1" dirty="0">
                <a:solidFill>
                  <a:schemeClr val="tx1">
                    <a:alpha val="55000"/>
                  </a:schemeClr>
                </a:solidFill>
                <a:effectLst/>
              </a:rPr>
              <a:t>country-specific regulatory</a:t>
            </a: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 compliance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Compliance with </a:t>
            </a:r>
            <a:r>
              <a:rPr lang="en-US" sz="2200" b="1" dirty="0">
                <a:solidFill>
                  <a:schemeClr val="tx1">
                    <a:alpha val="55000"/>
                  </a:schemeClr>
                </a:solidFill>
                <a:effectLst/>
              </a:rPr>
              <a:t>Drugs &amp; Cosmetics Act</a:t>
            </a: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2200" b="1" dirty="0">
                <a:solidFill>
                  <a:schemeClr val="tx1">
                    <a:alpha val="55000"/>
                  </a:schemeClr>
                </a:solidFill>
                <a:effectLst/>
              </a:rPr>
              <a:t>GMP</a:t>
            </a: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, and </a:t>
            </a:r>
            <a:r>
              <a:rPr lang="en-US" sz="2200" b="1" dirty="0">
                <a:solidFill>
                  <a:schemeClr val="tx1">
                    <a:alpha val="55000"/>
                  </a:schemeClr>
                </a:solidFill>
                <a:effectLst/>
              </a:rPr>
              <a:t>USP global best practices</a:t>
            </a:r>
            <a:endParaRPr lang="en-US" sz="2200" b="1" dirty="0">
              <a:solidFill>
                <a:schemeClr val="tx1">
                  <a:alpha val="5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End-to-end </a:t>
            </a:r>
            <a:r>
              <a:rPr lang="en-US" sz="2200" b="1" dirty="0">
                <a:solidFill>
                  <a:schemeClr val="tx1">
                    <a:alpha val="55000"/>
                  </a:schemeClr>
                </a:solidFill>
                <a:effectLst/>
              </a:rPr>
              <a:t>Regulatory Compliance</a:t>
            </a: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 and </a:t>
            </a:r>
            <a:r>
              <a:rPr lang="en-US" sz="2200" b="1" dirty="0">
                <a:solidFill>
                  <a:schemeClr val="tx1">
                    <a:alpha val="55000"/>
                  </a:schemeClr>
                </a:solidFill>
                <a:effectLst/>
              </a:rPr>
              <a:t>Logistics Management</a:t>
            </a:r>
            <a:endParaRPr lang="en-US" sz="2200" b="1" dirty="0">
              <a:solidFill>
                <a:schemeClr val="tx1">
                  <a:alpha val="5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alpha val="55000"/>
                  </a:schemeClr>
                </a:solidFill>
                <a:effectLst/>
              </a:rPr>
              <a:t>Coordinated documentation, licensing, and </a:t>
            </a:r>
            <a:r>
              <a:rPr lang="en-US" sz="2200" b="1" dirty="0">
                <a:solidFill>
                  <a:schemeClr val="tx1">
                    <a:alpha val="55000"/>
                  </a:schemeClr>
                </a:solidFill>
                <a:effectLst/>
              </a:rPr>
              <a:t>Assurance &amp; Regulatory Compliance</a:t>
            </a:r>
            <a:endParaRPr lang="en-US" sz="2200" dirty="0">
              <a:solidFill>
                <a:schemeClr val="tx1">
                  <a:alpha val="5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605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90580D-8693-3EE9-8D93-9D17684CB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3C50A-DBC8-CDB1-4F52-4650960D026E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>
                <a:effectLst/>
                <a:latin typeface="+mj-lt"/>
                <a:ea typeface="+mj-ea"/>
                <a:cs typeface="+mj-cs"/>
              </a:rPr>
              <a:t>Operational Model</a:t>
            </a:r>
            <a:endParaRPr lang="en-US" sz="440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0CE38-6ECD-DDF8-FEED-DD79734F44E8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b="1">
                <a:effectLst/>
              </a:rPr>
              <a:t>Lean &amp; Agile Model</a:t>
            </a:r>
            <a:r>
              <a:rPr lang="en-US" sz="1900">
                <a:effectLst/>
              </a:rPr>
              <a:t>: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900">
                <a:effectLst/>
              </a:rPr>
              <a:t>Avoids excess warehousing or fixed asset burden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900">
                <a:effectLst/>
              </a:rPr>
              <a:t>Focuses only on what is needed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b="1">
                <a:effectLst/>
              </a:rPr>
              <a:t>Key Practices: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900" b="1">
                <a:effectLst/>
              </a:rPr>
              <a:t>Efficient balance</a:t>
            </a:r>
            <a:r>
              <a:rPr lang="en-US" sz="1900">
                <a:effectLst/>
              </a:rPr>
              <a:t> between </a:t>
            </a:r>
            <a:r>
              <a:rPr lang="en-US" sz="1900" b="1">
                <a:effectLst/>
              </a:rPr>
              <a:t>Just In Time (JIT)</a:t>
            </a:r>
            <a:r>
              <a:rPr lang="en-US" sz="1900">
                <a:effectLst/>
              </a:rPr>
              <a:t> and </a:t>
            </a:r>
            <a:r>
              <a:rPr lang="en-US" sz="1900" b="1">
                <a:effectLst/>
              </a:rPr>
              <a:t>Just Too Late (JTL)</a:t>
            </a:r>
            <a:r>
              <a:rPr lang="en-US" sz="1900">
                <a:effectLst/>
              </a:rPr>
              <a:t> models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900">
                <a:effectLst/>
              </a:rPr>
              <a:t>Ensures supply </a:t>
            </a:r>
            <a:r>
              <a:rPr lang="en-US" sz="1900" b="1">
                <a:effectLst/>
              </a:rPr>
              <a:t>On Time In Full (OTIF)</a:t>
            </a:r>
            <a:endParaRPr lang="en-US" sz="19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900">
                <a:effectLst/>
              </a:rPr>
              <a:t>Aims to </a:t>
            </a:r>
            <a:r>
              <a:rPr lang="en-US" sz="1900" b="1">
                <a:effectLst/>
              </a:rPr>
              <a:t>minimize inventories</a:t>
            </a:r>
            <a:r>
              <a:rPr lang="en-US" sz="1900">
                <a:effectLst/>
              </a:rPr>
              <a:t> through tight coordination and demand matching</a:t>
            </a:r>
          </a:p>
        </p:txBody>
      </p:sp>
      <p:pic>
        <p:nvPicPr>
          <p:cNvPr id="8" name="Picture 7" descr="A digital balance scale using circles">
            <a:extLst>
              <a:ext uri="{FF2B5EF4-FFF2-40B4-BE49-F238E27FC236}">
                <a16:creationId xmlns:a16="http://schemas.microsoft.com/office/drawing/2014/main" id="{2A1EFFF8-AE87-A154-F3BA-CBDDF0BD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07" r="22390" b="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23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88421-9898-2BC0-2C70-6BB8ED445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BC9DF-18D7-083E-59D9-9384FCB55A9E}"/>
              </a:ext>
            </a:extLst>
          </p:cNvPr>
          <p:cNvSpPr txBox="1"/>
          <p:nvPr/>
        </p:nvSpPr>
        <p:spPr>
          <a:xfrm>
            <a:off x="317885" y="165356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b="1" dirty="0">
                <a:effectLst/>
              </a:rPr>
              <a:t>Regulatory Commitments</a:t>
            </a:r>
            <a:endParaRPr lang="en-US" sz="2400" dirty="0">
              <a:effectLst/>
            </a:endParaRPr>
          </a:p>
        </p:txBody>
      </p:sp>
      <p:pic>
        <p:nvPicPr>
          <p:cNvPr id="8" name="Picture 7" descr="Different coloured organisers">
            <a:extLst>
              <a:ext uri="{FF2B5EF4-FFF2-40B4-BE49-F238E27FC236}">
                <a16:creationId xmlns:a16="http://schemas.microsoft.com/office/drawing/2014/main" id="{E5A2825F-031E-FB28-9F7C-6F2FC09B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52" r="23646" b="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E09475-F4B2-D431-B654-80CBD03A9527}"/>
              </a:ext>
            </a:extLst>
          </p:cNvPr>
          <p:cNvSpPr txBox="1"/>
          <p:nvPr/>
        </p:nvSpPr>
        <p:spPr>
          <a:xfrm>
            <a:off x="374073" y="744490"/>
            <a:ext cx="6096000" cy="441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 Transparency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COAs, MSDS, and </a:t>
            </a: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Regulatory Documents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shared upfront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WHO-GMP / ISO / OHSAS Certified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manufacturing partners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Willingness to serve international markets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adhering to regulatory requirements</a:t>
            </a:r>
            <a:endParaRPr lang="en-A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Swift response to trial orders where required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Manufacturers must be able to </a:t>
            </a: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supply to our Indian subsidiary or Australian company</a:t>
            </a:r>
            <a:endParaRPr lang="en-A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Emphasis on </a:t>
            </a: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 documentation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transparent communication</a:t>
            </a: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poor communication is not acceptable in our partnerships</a:t>
            </a:r>
          </a:p>
        </p:txBody>
      </p:sp>
    </p:spTree>
    <p:extLst>
      <p:ext uri="{BB962C8B-B14F-4D97-AF65-F5344CB8AC3E}">
        <p14:creationId xmlns:p14="http://schemas.microsoft.com/office/powerpoint/2010/main" val="143845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832C9-BBAD-09E8-33BC-458AECBC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F04B5-60F3-3AB6-46C6-63E5CD7B1266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>
                <a:effectLst/>
                <a:latin typeface="+mj-lt"/>
                <a:ea typeface="+mj-ea"/>
                <a:cs typeface="+mj-cs"/>
              </a:rPr>
              <a:t>Strategic Expansion Plan</a:t>
            </a:r>
            <a:endParaRPr lang="en-US" sz="440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4DFFD-BF3F-66E6-20F4-504D64236968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Operational Presence</a:t>
            </a:r>
            <a:r>
              <a:rPr lang="en-US" sz="2000">
                <a:effectLst/>
              </a:rPr>
              <a:t>: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>
                <a:effectLst/>
              </a:rPr>
              <a:t>Commencing with Australia, New Zealand, and India</a:t>
            </a:r>
            <a:endParaRPr lang="en-US" sz="20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effectLst/>
              </a:rPr>
              <a:t>Expansion across </a:t>
            </a:r>
            <a:r>
              <a:rPr lang="en-US" sz="2000" b="1">
                <a:effectLst/>
              </a:rPr>
              <a:t>APAC, Europe, Americas, Middle East &amp; Africa</a:t>
            </a:r>
            <a:endParaRPr lang="en-US" sz="200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Delivery Terms</a:t>
            </a:r>
            <a:r>
              <a:rPr lang="en-US" sz="2000">
                <a:effectLst/>
              </a:rPr>
              <a:t>: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effectLst/>
              </a:rPr>
              <a:t>Flexible delivery options such as </a:t>
            </a:r>
            <a:r>
              <a:rPr lang="en-US" sz="2000" b="1">
                <a:effectLst/>
              </a:rPr>
              <a:t>CIF–Brisbane</a:t>
            </a:r>
            <a:r>
              <a:rPr lang="en-US" sz="2000">
                <a:effectLst/>
              </a:rPr>
              <a:t> and </a:t>
            </a:r>
            <a:r>
              <a:rPr lang="en-US" sz="2000" b="1">
                <a:effectLst/>
              </a:rPr>
              <a:t>Ex-Works</a:t>
            </a:r>
            <a:endParaRPr lang="en-US" sz="200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Logistics Advantage</a:t>
            </a:r>
            <a:r>
              <a:rPr lang="en-US" sz="2000">
                <a:effectLst/>
              </a:rPr>
              <a:t>: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effectLst/>
              </a:rPr>
              <a:t>Lean, digitally coordinated logistics with strong supplier collaboration</a:t>
            </a:r>
          </a:p>
        </p:txBody>
      </p:sp>
      <p:pic>
        <p:nvPicPr>
          <p:cNvPr id="8" name="Picture 7" descr="Storage crates">
            <a:extLst>
              <a:ext uri="{FF2B5EF4-FFF2-40B4-BE49-F238E27FC236}">
                <a16:creationId xmlns:a16="http://schemas.microsoft.com/office/drawing/2014/main" id="{6B364D20-924E-2C72-EE94-BFD291C4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56" r="2182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311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406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Manojkumar Radhakrishnan</dc:creator>
  <cp:lastModifiedBy>Manojkumar Radhakrishnan</cp:lastModifiedBy>
  <cp:revision>1</cp:revision>
  <dcterms:created xsi:type="dcterms:W3CDTF">2025-06-12T00:00:31Z</dcterms:created>
  <dcterms:modified xsi:type="dcterms:W3CDTF">2025-06-12T00:19:18Z</dcterms:modified>
</cp:coreProperties>
</file>